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panose="020B0604020202020204" charset="0"/>
      <p:regular r:id="rId13"/>
    </p:embeddedFont>
    <p:embeddedFont>
      <p:font typeface="Agrandir Bold"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gif"/><Relationship Id="rId5" Type="http://schemas.openxmlformats.org/officeDocument/2006/relationships/image" Target="../media/image13.gif"/><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6.gi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gif"/><Relationship Id="rId5" Type="http://schemas.openxmlformats.org/officeDocument/2006/relationships/image" Target="../media/image1.gif"/><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slideLayout" Target="../slideLayouts/slideLayout7.xml"/><Relationship Id="rId7" Type="http://schemas.openxmlformats.org/officeDocument/2006/relationships/image" Target="../media/image8.svg"/><Relationship Id="rId12"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11" Type="http://schemas.openxmlformats.org/officeDocument/2006/relationships/image" Target="../media/image2.gif"/><Relationship Id="rId5" Type="http://schemas.openxmlformats.org/officeDocument/2006/relationships/image" Target="../media/image6.svg"/><Relationship Id="rId10" Type="http://schemas.openxmlformats.org/officeDocument/2006/relationships/image" Target="../media/image11.gif"/><Relationship Id="rId4" Type="http://schemas.openxmlformats.org/officeDocument/2006/relationships/image" Target="../media/image5.png"/><Relationship Id="rId9" Type="http://schemas.openxmlformats.org/officeDocument/2006/relationships/image" Target="../media/image10.gif"/></Relationships>
</file>

<file path=ppt/slides/_rels/slide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slideLayout" Target="../slideLayouts/slideLayout7.xml"/><Relationship Id="rId7" Type="http://schemas.openxmlformats.org/officeDocument/2006/relationships/image" Target="../media/image2.gi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4.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gif"/><Relationship Id="rId5" Type="http://schemas.openxmlformats.org/officeDocument/2006/relationships/image" Target="../media/image13.gif"/><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4.gif"/><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gif"/><Relationship Id="rId5" Type="http://schemas.openxmlformats.org/officeDocument/2006/relationships/image" Target="../media/image13.gif"/><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4.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3000871" y="2916696"/>
            <a:ext cx="12286259" cy="4453608"/>
            <a:chOff x="0" y="0"/>
            <a:chExt cx="16381678" cy="5938145"/>
          </a:xfrm>
        </p:grpSpPr>
        <p:sp>
          <p:nvSpPr>
            <p:cNvPr id="4" name="TextBox 4"/>
            <p:cNvSpPr txBox="1"/>
            <p:nvPr/>
          </p:nvSpPr>
          <p:spPr>
            <a:xfrm>
              <a:off x="0" y="-221615"/>
              <a:ext cx="16381678" cy="5061797"/>
            </a:xfrm>
            <a:prstGeom prst="rect">
              <a:avLst/>
            </a:prstGeom>
          </p:spPr>
          <p:txBody>
            <a:bodyPr lIns="0" tIns="0" rIns="0" bIns="0" rtlCol="0" anchor="t">
              <a:spAutoFit/>
            </a:bodyPr>
            <a:lstStyle/>
            <a:p>
              <a:pPr algn="ctr">
                <a:lnSpc>
                  <a:spcPts val="13667"/>
                </a:lnSpc>
              </a:pPr>
              <a:r>
                <a:rPr lang="en-US" sz="12425">
                  <a:solidFill>
                    <a:srgbClr val="2B2B2B"/>
                  </a:solidFill>
                  <a:latin typeface="Agrandir"/>
                  <a:ea typeface="Agrandir"/>
                  <a:cs typeface="Agrandir"/>
                  <a:sym typeface="Agrandir"/>
                </a:rPr>
                <a:t>Precision Loan Eligibility System</a:t>
              </a:r>
            </a:p>
          </p:txBody>
        </p:sp>
        <p:sp>
          <p:nvSpPr>
            <p:cNvPr id="5" name="TextBox 5"/>
            <p:cNvSpPr txBox="1"/>
            <p:nvPr/>
          </p:nvSpPr>
          <p:spPr>
            <a:xfrm>
              <a:off x="0" y="5176304"/>
              <a:ext cx="16381678" cy="761841"/>
            </a:xfrm>
            <a:prstGeom prst="rect">
              <a:avLst/>
            </a:prstGeom>
          </p:spPr>
          <p:txBody>
            <a:bodyPr lIns="0" tIns="0" rIns="0" bIns="0" rtlCol="0" anchor="t">
              <a:spAutoFit/>
            </a:bodyPr>
            <a:lstStyle/>
            <a:p>
              <a:pPr algn="ctr">
                <a:lnSpc>
                  <a:spcPts val="4206"/>
                </a:lnSpc>
                <a:spcBef>
                  <a:spcPct val="0"/>
                </a:spcBef>
              </a:pPr>
              <a:endParaRPr/>
            </a:p>
          </p:txBody>
        </p:sp>
      </p:grpSp>
      <p:pic>
        <p:nvPicPr>
          <p:cNvPr id="6" name="Picture 6"/>
          <p:cNvPicPr>
            <a:picLocks noChangeAspect="1"/>
          </p:cNvPicPr>
          <p:nvPr/>
        </p:nvPicPr>
        <p:blipFill>
          <a:blip r:embed="rId5">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6">
            <a:alphaModFix amt="25000"/>
          </a:blip>
          <a:srcRect/>
          <a:stretch>
            <a:fillRect/>
          </a:stretch>
        </p:blipFill>
        <p:spPr>
          <a:xfrm rot="-7199120">
            <a:off x="-2896988" y="-1002021"/>
            <a:ext cx="5793977" cy="5895448"/>
          </a:xfrm>
          <a:prstGeom prst="rect">
            <a:avLst/>
          </a:prstGeom>
        </p:spPr>
      </p:pic>
      <p:pic>
        <p:nvPicPr>
          <p:cNvPr id="14" name="Audio 13">
            <a:hlinkClick r:id="" action="ppaction://media"/>
            <a:extLst>
              <a:ext uri="{FF2B5EF4-FFF2-40B4-BE49-F238E27FC236}">
                <a16:creationId xmlns:a16="http://schemas.microsoft.com/office/drawing/2014/main" id="{9ABF20AC-576F-C2FD-BB02-ACE6FAF47C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65"/>
    </mc:Choice>
    <mc:Fallback>
      <p:transition spd="slow" advTm="6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a:off x="-2511451" y="1155733"/>
            <a:ext cx="19770751" cy="18262535"/>
          </a:xfrm>
          <a:prstGeom prst="rect">
            <a:avLst/>
          </a:prstGeom>
        </p:spPr>
      </p:pic>
      <p:sp>
        <p:nvSpPr>
          <p:cNvPr id="3" name="TextBox 3"/>
          <p:cNvSpPr txBox="1"/>
          <p:nvPr/>
        </p:nvSpPr>
        <p:spPr>
          <a:xfrm>
            <a:off x="1028700" y="876300"/>
            <a:ext cx="16749621" cy="8382000"/>
          </a:xfrm>
          <a:prstGeom prst="rect">
            <a:avLst/>
          </a:prstGeom>
        </p:spPr>
        <p:txBody>
          <a:bodyPr lIns="0" tIns="0" rIns="0" bIns="0" rtlCol="0" anchor="t">
            <a:spAutoFit/>
          </a:bodyPr>
          <a:lstStyle/>
          <a:p>
            <a:pPr algn="l">
              <a:lnSpc>
                <a:spcPts val="4390"/>
              </a:lnSpc>
            </a:pPr>
            <a:r>
              <a:rPr lang="en-US" sz="3659" b="1">
                <a:solidFill>
                  <a:srgbClr val="2B2B2B"/>
                </a:solidFill>
                <a:latin typeface="Agrandir Bold"/>
                <a:ea typeface="Agrandir Bold"/>
                <a:cs typeface="Agrandir Bold"/>
                <a:sym typeface="Agrandir Bold"/>
              </a:rPr>
              <a:t>5. Data Visualization</a:t>
            </a:r>
          </a:p>
          <a:p>
            <a:pPr algn="l">
              <a:lnSpc>
                <a:spcPts val="4390"/>
              </a:lnSpc>
            </a:pPr>
            <a:r>
              <a:rPr lang="en-US" sz="3659">
                <a:solidFill>
                  <a:srgbClr val="2B2B2B"/>
                </a:solidFill>
                <a:latin typeface="Agrandir"/>
                <a:ea typeface="Agrandir"/>
                <a:cs typeface="Agrandir"/>
                <a:sym typeface="Agrandir"/>
              </a:rPr>
              <a:t> - Matplotlib, Plotly: These libraries create visualizations to understand data patterns, trends.</a:t>
            </a:r>
          </a:p>
          <a:p>
            <a:pPr algn="l">
              <a:lnSpc>
                <a:spcPts val="4390"/>
              </a:lnSpc>
            </a:pPr>
            <a:r>
              <a:rPr lang="en-US" sz="3659" b="1">
                <a:solidFill>
                  <a:srgbClr val="2B2B2B"/>
                </a:solidFill>
                <a:latin typeface="Agrandir Bold"/>
                <a:ea typeface="Agrandir Bold"/>
                <a:cs typeface="Agrandir Bold"/>
                <a:sym typeface="Agrandir Bold"/>
              </a:rPr>
              <a:t>6. Model Building</a:t>
            </a:r>
          </a:p>
          <a:p>
            <a:pPr algn="l">
              <a:lnSpc>
                <a:spcPts val="4390"/>
              </a:lnSpc>
            </a:pPr>
            <a:r>
              <a:rPr lang="en-US" sz="3659">
                <a:solidFill>
                  <a:srgbClr val="2B2B2B"/>
                </a:solidFill>
                <a:latin typeface="Agrandir"/>
                <a:ea typeface="Agrandir"/>
                <a:cs typeface="Agrandir"/>
                <a:sym typeface="Agrandir"/>
              </a:rPr>
              <a:t>   - Scikit-Learn: This machine learning library provides algorithms for model training, testing, and evaluation. Scikit-Learn is used to build predictive models based on the preprocessed data.</a:t>
            </a:r>
          </a:p>
          <a:p>
            <a:pPr algn="l">
              <a:lnSpc>
                <a:spcPts val="4390"/>
              </a:lnSpc>
            </a:pPr>
            <a:r>
              <a:rPr lang="en-US" sz="3659" b="1">
                <a:solidFill>
                  <a:srgbClr val="2B2B2B"/>
                </a:solidFill>
                <a:latin typeface="Agrandir Bold"/>
                <a:ea typeface="Agrandir Bold"/>
                <a:cs typeface="Agrandir Bold"/>
                <a:sym typeface="Agrandir Bold"/>
              </a:rPr>
              <a:t>7. Process Streamline</a:t>
            </a:r>
          </a:p>
          <a:p>
            <a:pPr algn="l">
              <a:lnSpc>
                <a:spcPts val="4390"/>
              </a:lnSpc>
            </a:pPr>
            <a:r>
              <a:rPr lang="en-US" sz="3659">
                <a:solidFill>
                  <a:srgbClr val="2B2B2B"/>
                </a:solidFill>
                <a:latin typeface="Agrandir"/>
                <a:ea typeface="Agrandir"/>
                <a:cs typeface="Agrandir"/>
                <a:sym typeface="Agrandir"/>
              </a:rPr>
              <a:t>   - Apache Airflow: This workflow management tool automates the entire pipeline, ensuring that each step is executed in sequence. </a:t>
            </a:r>
          </a:p>
          <a:p>
            <a:pPr algn="l">
              <a:lnSpc>
                <a:spcPts val="4390"/>
              </a:lnSpc>
            </a:pPr>
            <a:r>
              <a:rPr lang="en-US" sz="3659" b="1">
                <a:solidFill>
                  <a:srgbClr val="2B2B2B"/>
                </a:solidFill>
                <a:latin typeface="Agrandir Bold"/>
                <a:ea typeface="Agrandir Bold"/>
                <a:cs typeface="Agrandir Bold"/>
                <a:sym typeface="Agrandir Bold"/>
              </a:rPr>
              <a:t>8. Deployment</a:t>
            </a:r>
          </a:p>
          <a:p>
            <a:pPr algn="l">
              <a:lnSpc>
                <a:spcPts val="4390"/>
              </a:lnSpc>
            </a:pPr>
            <a:r>
              <a:rPr lang="en-US" sz="3659">
                <a:solidFill>
                  <a:srgbClr val="2B2B2B"/>
                </a:solidFill>
                <a:latin typeface="Agrandir"/>
                <a:ea typeface="Agrandir"/>
                <a:cs typeface="Agrandir"/>
                <a:sym typeface="Agrandir"/>
              </a:rPr>
              <a:t>   - AWS (Amazon Web Services): Once the model is trained, it’s deployed on AWS for scalability and accessibility. This deployment allows the model to be used in real-time applications.</a:t>
            </a:r>
          </a:p>
          <a:p>
            <a:pPr marL="0" lvl="0" indent="0" algn="l">
              <a:lnSpc>
                <a:spcPts val="4390"/>
              </a:lnSpc>
              <a:spcBef>
                <a:spcPct val="0"/>
              </a:spcBef>
            </a:pPr>
            <a:endParaRPr lang="en-US" sz="3659">
              <a:solidFill>
                <a:srgbClr val="2B2B2B"/>
              </a:solidFill>
              <a:latin typeface="Agrandir"/>
              <a:ea typeface="Agrandir"/>
              <a:cs typeface="Agrandir"/>
              <a:sym typeface="Agrandir"/>
            </a:endParaRPr>
          </a:p>
        </p:txBody>
      </p:sp>
      <p:pic>
        <p:nvPicPr>
          <p:cNvPr id="4" name="Picture 4"/>
          <p:cNvPicPr>
            <a:picLocks noChangeAspect="1"/>
          </p:cNvPicPr>
          <p:nvPr/>
        </p:nvPicPr>
        <p:blipFill>
          <a:blip r:embed="rId5">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6">
            <a:alphaModFix amt="25000"/>
          </a:blip>
          <a:srcRect/>
          <a:stretch>
            <a:fillRect/>
          </a:stretch>
        </p:blipFill>
        <p:spPr>
          <a:xfrm rot="-1644077">
            <a:off x="16162301" y="-1063836"/>
            <a:ext cx="5468057" cy="6108036"/>
          </a:xfrm>
          <a:prstGeom prst="rect">
            <a:avLst/>
          </a:prstGeom>
        </p:spPr>
      </p:pic>
      <p:pic>
        <p:nvPicPr>
          <p:cNvPr id="7" name="Audio 6">
            <a:hlinkClick r:id="" action="ppaction://media"/>
            <a:extLst>
              <a:ext uri="{FF2B5EF4-FFF2-40B4-BE49-F238E27FC236}">
                <a16:creationId xmlns:a16="http://schemas.microsoft.com/office/drawing/2014/main" id="{0100E47F-FEF5-6B17-F897-8CE15AD5B0E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76"/>
    </mc:Choice>
    <mc:Fallback>
      <p:transition spd="slow" advTm="10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a:off x="-1662681" y="-6438340"/>
            <a:ext cx="13761077" cy="14153590"/>
          </a:xfrm>
          <a:prstGeom prst="rect">
            <a:avLst/>
          </a:prstGeom>
        </p:spPr>
      </p:pic>
      <p:sp>
        <p:nvSpPr>
          <p:cNvPr id="3" name="TextBox 3"/>
          <p:cNvSpPr txBox="1"/>
          <p:nvPr/>
        </p:nvSpPr>
        <p:spPr>
          <a:xfrm>
            <a:off x="4515129" y="1943240"/>
            <a:ext cx="8465475" cy="4219575"/>
          </a:xfrm>
          <a:prstGeom prst="rect">
            <a:avLst/>
          </a:prstGeom>
        </p:spPr>
        <p:txBody>
          <a:bodyPr lIns="0" tIns="0" rIns="0" bIns="0" rtlCol="0" anchor="t">
            <a:spAutoFit/>
          </a:bodyPr>
          <a:lstStyle/>
          <a:p>
            <a:pPr marL="0" lvl="0" indent="0" algn="ctr">
              <a:lnSpc>
                <a:spcPts val="10439"/>
              </a:lnSpc>
              <a:spcBef>
                <a:spcPct val="0"/>
              </a:spcBef>
            </a:pPr>
            <a:endParaRPr/>
          </a:p>
          <a:p>
            <a:pPr marL="0" lvl="0" indent="0" algn="ctr">
              <a:lnSpc>
                <a:spcPts val="10439"/>
              </a:lnSpc>
              <a:spcBef>
                <a:spcPct val="0"/>
              </a:spcBef>
            </a:pPr>
            <a:r>
              <a:rPr lang="en-US" sz="8699" u="none">
                <a:solidFill>
                  <a:srgbClr val="2B2B2B"/>
                </a:solidFill>
                <a:latin typeface="Agrandir"/>
                <a:ea typeface="Agrandir"/>
                <a:cs typeface="Agrandir"/>
                <a:sym typeface="Agrandir"/>
              </a:rPr>
              <a:t>Any Queries???</a:t>
            </a:r>
          </a:p>
          <a:p>
            <a:pPr marL="0" lvl="0" indent="0" algn="ctr">
              <a:lnSpc>
                <a:spcPts val="10439"/>
              </a:lnSpc>
              <a:spcBef>
                <a:spcPct val="0"/>
              </a:spcBef>
            </a:pPr>
            <a:r>
              <a:rPr lang="en-US" sz="8699" u="none">
                <a:solidFill>
                  <a:srgbClr val="2B2B2B"/>
                </a:solidFill>
                <a:latin typeface="Agrandir"/>
                <a:ea typeface="Agrandir"/>
                <a:cs typeface="Agrandir"/>
                <a:sym typeface="Agrandir"/>
              </a:rPr>
              <a:t>Thank you!</a:t>
            </a:r>
          </a:p>
        </p:txBody>
      </p:sp>
      <p:pic>
        <p:nvPicPr>
          <p:cNvPr id="4" name="Picture 4"/>
          <p:cNvPicPr>
            <a:picLocks noChangeAspect="1"/>
          </p:cNvPicPr>
          <p:nvPr/>
        </p:nvPicPr>
        <p:blipFill>
          <a:blip r:embed="rId5">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6">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7">
            <a:alphaModFix amt="25000"/>
          </a:blip>
          <a:srcRect/>
          <a:stretch>
            <a:fillRect/>
          </a:stretch>
        </p:blipFill>
        <p:spPr>
          <a:xfrm rot="-3435299">
            <a:off x="-3167656" y="638455"/>
            <a:ext cx="6335313" cy="7076795"/>
          </a:xfrm>
          <a:prstGeom prst="rect">
            <a:avLst/>
          </a:prstGeom>
        </p:spPr>
      </p:pic>
      <p:pic>
        <p:nvPicPr>
          <p:cNvPr id="8" name="Audio 7">
            <a:hlinkClick r:id="" action="ppaction://media"/>
            <a:extLst>
              <a:ext uri="{FF2B5EF4-FFF2-40B4-BE49-F238E27FC236}">
                <a16:creationId xmlns:a16="http://schemas.microsoft.com/office/drawing/2014/main" id="{6494E3D6-1256-FA60-CC76-329A8C9620E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74"/>
    </mc:Choice>
    <mc:Fallback>
      <p:transition spd="slow" advTm="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534687" y="3653531"/>
            <a:ext cx="6330226" cy="2280786"/>
            <a:chOff x="0" y="0"/>
            <a:chExt cx="3460767" cy="1251930"/>
          </a:xfrm>
        </p:grpSpPr>
        <p:sp>
          <p:nvSpPr>
            <p:cNvPr id="3" name="Freeform 3"/>
            <p:cNvSpPr/>
            <p:nvPr/>
          </p:nvSpPr>
          <p:spPr>
            <a:xfrm>
              <a:off x="0" y="0"/>
              <a:ext cx="3460767" cy="1251930"/>
            </a:xfrm>
            <a:custGeom>
              <a:avLst/>
              <a:gdLst/>
              <a:ahLst/>
              <a:cxnLst/>
              <a:rect l="l" t="t" r="r" b="b"/>
              <a:pathLst>
                <a:path w="3460767" h="1251930">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sp>
        <p:nvSpPr>
          <p:cNvPr id="4" name="Freeform 4"/>
          <p:cNvSpPr/>
          <p:nvPr/>
        </p:nvSpPr>
        <p:spPr>
          <a:xfrm rot="2700000">
            <a:off x="5649928" y="4968434"/>
            <a:ext cx="350132" cy="350132"/>
          </a:xfrm>
          <a:custGeom>
            <a:avLst/>
            <a:gdLst/>
            <a:ahLst/>
            <a:cxnLst/>
            <a:rect l="l" t="t" r="r" b="b"/>
            <a:pathLst>
              <a:path w="350132" h="350132">
                <a:moveTo>
                  <a:pt x="0" y="0"/>
                </a:moveTo>
                <a:lnTo>
                  <a:pt x="350131" y="0"/>
                </a:lnTo>
                <a:lnTo>
                  <a:pt x="350131" y="350132"/>
                </a:lnTo>
                <a:lnTo>
                  <a:pt x="0" y="3501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3546149"/>
            <a:ext cx="6780460" cy="230505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ea typeface="Agrandir"/>
                <a:cs typeface="Agrandir"/>
                <a:sym typeface="Agrandir"/>
              </a:rPr>
              <a:t>TEAM MEMBERS</a:t>
            </a:r>
          </a:p>
        </p:txBody>
      </p:sp>
      <p:grpSp>
        <p:nvGrpSpPr>
          <p:cNvPr id="6" name="Group 6"/>
          <p:cNvGrpSpPr/>
          <p:nvPr/>
        </p:nvGrpSpPr>
        <p:grpSpPr>
          <a:xfrm>
            <a:off x="9809000" y="2776259"/>
            <a:ext cx="6907145" cy="868440"/>
            <a:chOff x="0" y="0"/>
            <a:chExt cx="9209527" cy="1157920"/>
          </a:xfrm>
        </p:grpSpPr>
        <p:sp>
          <p:nvSpPr>
            <p:cNvPr id="7" name="Freeform 7"/>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Bandi, Mallikarjuna Reddy</a:t>
              </a:r>
            </a:p>
          </p:txBody>
        </p:sp>
        <p:sp>
          <p:nvSpPr>
            <p:cNvPr id="9" name="TextBox 9"/>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1</a:t>
              </a:r>
            </a:p>
          </p:txBody>
        </p:sp>
      </p:grpSp>
      <p:grpSp>
        <p:nvGrpSpPr>
          <p:cNvPr id="10" name="Group 10"/>
          <p:cNvGrpSpPr/>
          <p:nvPr/>
        </p:nvGrpSpPr>
        <p:grpSpPr>
          <a:xfrm>
            <a:off x="9809000" y="4064940"/>
            <a:ext cx="6907145" cy="868440"/>
            <a:chOff x="0" y="0"/>
            <a:chExt cx="9209527" cy="1157920"/>
          </a:xfrm>
        </p:grpSpPr>
        <p:sp>
          <p:nvSpPr>
            <p:cNvPr id="11" name="TextBox 11"/>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Yarlagadda, Nikitha</a:t>
              </a:r>
            </a:p>
          </p:txBody>
        </p:sp>
        <p:sp>
          <p:nvSpPr>
            <p:cNvPr id="12" name="Freeform 1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2</a:t>
              </a:r>
            </a:p>
          </p:txBody>
        </p:sp>
      </p:grpSp>
      <p:grpSp>
        <p:nvGrpSpPr>
          <p:cNvPr id="14" name="Group 14"/>
          <p:cNvGrpSpPr/>
          <p:nvPr/>
        </p:nvGrpSpPr>
        <p:grpSpPr>
          <a:xfrm>
            <a:off x="9809000" y="5353620"/>
            <a:ext cx="6907145" cy="868440"/>
            <a:chOff x="0" y="0"/>
            <a:chExt cx="9209527" cy="1157920"/>
          </a:xfrm>
        </p:grpSpPr>
        <p:sp>
          <p:nvSpPr>
            <p:cNvPr id="15" name="TextBox 1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Labba, Yeswanth</a:t>
              </a:r>
            </a:p>
          </p:txBody>
        </p:sp>
        <p:sp>
          <p:nvSpPr>
            <p:cNvPr id="16" name="Freeform 1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3</a:t>
              </a:r>
            </a:p>
          </p:txBody>
        </p:sp>
      </p:grpSp>
      <p:pic>
        <p:nvPicPr>
          <p:cNvPr id="18" name="Picture 18"/>
          <p:cNvPicPr>
            <a:picLocks noChangeAspect="1"/>
          </p:cNvPicPr>
          <p:nvPr/>
        </p:nvPicPr>
        <p:blipFill>
          <a:blip r:embed="rId8">
            <a:alphaModFix amt="25000"/>
          </a:blip>
          <a:srcRect/>
          <a:stretch>
            <a:fillRect/>
          </a:stretch>
        </p:blipFill>
        <p:spPr>
          <a:xfrm>
            <a:off x="17428841" y="122464"/>
            <a:ext cx="1718317" cy="1812471"/>
          </a:xfrm>
          <a:prstGeom prst="rect">
            <a:avLst/>
          </a:prstGeom>
        </p:spPr>
      </p:pic>
      <p:pic>
        <p:nvPicPr>
          <p:cNvPr id="19" name="Picture 19"/>
          <p:cNvPicPr>
            <a:picLocks noChangeAspect="1"/>
          </p:cNvPicPr>
          <p:nvPr/>
        </p:nvPicPr>
        <p:blipFill>
          <a:blip r:embed="rId9">
            <a:alphaModFix amt="25000"/>
          </a:blip>
          <a:srcRect/>
          <a:stretch>
            <a:fillRect/>
          </a:stretch>
        </p:blipFill>
        <p:spPr>
          <a:xfrm>
            <a:off x="16716145" y="-429029"/>
            <a:ext cx="1623614" cy="1812471"/>
          </a:xfrm>
          <a:prstGeom prst="rect">
            <a:avLst/>
          </a:prstGeom>
        </p:spPr>
      </p:pic>
      <p:pic>
        <p:nvPicPr>
          <p:cNvPr id="20" name="Picture 20"/>
          <p:cNvPicPr>
            <a:picLocks noChangeAspect="1"/>
          </p:cNvPicPr>
          <p:nvPr/>
        </p:nvPicPr>
        <p:blipFill>
          <a:blip r:embed="rId10">
            <a:alphaModFix amt="25000"/>
          </a:blip>
          <a:srcRect/>
          <a:stretch>
            <a:fillRect/>
          </a:stretch>
        </p:blipFill>
        <p:spPr>
          <a:xfrm>
            <a:off x="17259300" y="9258300"/>
            <a:ext cx="1812471" cy="1442182"/>
          </a:xfrm>
          <a:prstGeom prst="rect">
            <a:avLst/>
          </a:prstGeom>
        </p:spPr>
      </p:pic>
      <p:pic>
        <p:nvPicPr>
          <p:cNvPr id="21" name="Picture 21"/>
          <p:cNvPicPr>
            <a:picLocks noChangeAspect="1"/>
          </p:cNvPicPr>
          <p:nvPr/>
        </p:nvPicPr>
        <p:blipFill>
          <a:blip r:embed="rId11">
            <a:alphaModFix amt="50000"/>
          </a:blip>
          <a:srcRect/>
          <a:stretch>
            <a:fillRect/>
          </a:stretch>
        </p:blipFill>
        <p:spPr>
          <a:xfrm>
            <a:off x="-2318726" y="-376453"/>
            <a:ext cx="9743013" cy="1709948"/>
          </a:xfrm>
          <a:prstGeom prst="rect">
            <a:avLst/>
          </a:prstGeom>
        </p:spPr>
      </p:pic>
      <p:pic>
        <p:nvPicPr>
          <p:cNvPr id="29" name="Audio 28">
            <a:hlinkClick r:id="" action="ppaction://media"/>
            <a:extLst>
              <a:ext uri="{FF2B5EF4-FFF2-40B4-BE49-F238E27FC236}">
                <a16:creationId xmlns:a16="http://schemas.microsoft.com/office/drawing/2014/main" id="{2464880F-1A83-5D36-1B61-4328589636E3}"/>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21"/>
    </mc:Choice>
    <mc:Fallback>
      <p:transition spd="slow" advTm="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4418930" y="4503411"/>
            <a:ext cx="526705" cy="562945"/>
          </a:xfrm>
          <a:custGeom>
            <a:avLst/>
            <a:gdLst/>
            <a:ahLst/>
            <a:cxnLst/>
            <a:rect l="l" t="t" r="r" b="b"/>
            <a:pathLst>
              <a:path w="526705" h="562945">
                <a:moveTo>
                  <a:pt x="0" y="0"/>
                </a:moveTo>
                <a:lnTo>
                  <a:pt x="526706" y="0"/>
                </a:lnTo>
                <a:lnTo>
                  <a:pt x="526706" y="562945"/>
                </a:lnTo>
                <a:lnTo>
                  <a:pt x="0" y="562945"/>
                </a:lnTo>
                <a:lnTo>
                  <a:pt x="0" y="0"/>
                </a:lnTo>
                <a:close/>
              </a:path>
            </a:pathLst>
          </a:custGeom>
          <a:blipFill>
            <a:blip r:embed="rId4"/>
            <a:stretch>
              <a:fillRect/>
            </a:stretch>
          </a:blipFill>
        </p:spPr>
      </p:sp>
      <p:grpSp>
        <p:nvGrpSpPr>
          <p:cNvPr id="3" name="Group 3"/>
          <p:cNvGrpSpPr/>
          <p:nvPr/>
        </p:nvGrpSpPr>
        <p:grpSpPr>
          <a:xfrm>
            <a:off x="1028700" y="4265286"/>
            <a:ext cx="6780460" cy="1756428"/>
            <a:chOff x="0" y="0"/>
            <a:chExt cx="9040614" cy="2341904"/>
          </a:xfrm>
        </p:grpSpPr>
        <p:sp>
          <p:nvSpPr>
            <p:cNvPr id="4" name="TextBox 4"/>
            <p:cNvSpPr txBox="1"/>
            <p:nvPr/>
          </p:nvSpPr>
          <p:spPr>
            <a:xfrm>
              <a:off x="0" y="-190500"/>
              <a:ext cx="9040614" cy="160020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B2B2B"/>
                  </a:solidFill>
                  <a:latin typeface="Agrandir"/>
                  <a:ea typeface="Agrandir"/>
                  <a:cs typeface="Agrandir"/>
                  <a:sym typeface="Agrandir"/>
                </a:rPr>
                <a:t>Agenda</a:t>
              </a:r>
            </a:p>
          </p:txBody>
        </p:sp>
        <p:sp>
          <p:nvSpPr>
            <p:cNvPr id="5" name="TextBox 5"/>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id="6" name="Group 6"/>
          <p:cNvGrpSpPr/>
          <p:nvPr/>
        </p:nvGrpSpPr>
        <p:grpSpPr>
          <a:xfrm>
            <a:off x="9576524" y="1028700"/>
            <a:ext cx="6907145" cy="868440"/>
            <a:chOff x="0" y="0"/>
            <a:chExt cx="9209527" cy="1157920"/>
          </a:xfrm>
        </p:grpSpPr>
        <p:sp>
          <p:nvSpPr>
            <p:cNvPr id="7" name="Freeform 7"/>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Project Overview</a:t>
              </a:r>
            </a:p>
          </p:txBody>
        </p:sp>
        <p:sp>
          <p:nvSpPr>
            <p:cNvPr id="9" name="TextBox 9"/>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1</a:t>
              </a:r>
            </a:p>
          </p:txBody>
        </p:sp>
      </p:grpSp>
      <p:grpSp>
        <p:nvGrpSpPr>
          <p:cNvPr id="10" name="Group 10"/>
          <p:cNvGrpSpPr/>
          <p:nvPr/>
        </p:nvGrpSpPr>
        <p:grpSpPr>
          <a:xfrm>
            <a:off x="9576524" y="2292307"/>
            <a:ext cx="6907145" cy="868440"/>
            <a:chOff x="0" y="0"/>
            <a:chExt cx="9209527" cy="1157920"/>
          </a:xfrm>
        </p:grpSpPr>
        <p:sp>
          <p:nvSpPr>
            <p:cNvPr id="11" name="TextBox 11"/>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Objective </a:t>
              </a:r>
            </a:p>
          </p:txBody>
        </p:sp>
        <p:sp>
          <p:nvSpPr>
            <p:cNvPr id="12" name="Freeform 1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2</a:t>
              </a:r>
            </a:p>
          </p:txBody>
        </p:sp>
      </p:grpSp>
      <p:grpSp>
        <p:nvGrpSpPr>
          <p:cNvPr id="14" name="Group 14"/>
          <p:cNvGrpSpPr/>
          <p:nvPr/>
        </p:nvGrpSpPr>
        <p:grpSpPr>
          <a:xfrm>
            <a:off x="9576524" y="3397859"/>
            <a:ext cx="6907145" cy="868440"/>
            <a:chOff x="0" y="0"/>
            <a:chExt cx="9209527" cy="1157920"/>
          </a:xfrm>
        </p:grpSpPr>
        <p:sp>
          <p:nvSpPr>
            <p:cNvPr id="15" name="TextBox 1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Significance</a:t>
              </a:r>
            </a:p>
          </p:txBody>
        </p:sp>
        <p:sp>
          <p:nvSpPr>
            <p:cNvPr id="16" name="Freeform 1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3</a:t>
              </a:r>
            </a:p>
          </p:txBody>
        </p:sp>
      </p:grpSp>
      <p:grpSp>
        <p:nvGrpSpPr>
          <p:cNvPr id="18" name="Group 18"/>
          <p:cNvGrpSpPr/>
          <p:nvPr/>
        </p:nvGrpSpPr>
        <p:grpSpPr>
          <a:xfrm>
            <a:off x="9576524" y="4503411"/>
            <a:ext cx="6907145" cy="868440"/>
            <a:chOff x="0" y="0"/>
            <a:chExt cx="9209527" cy="1157920"/>
          </a:xfrm>
        </p:grpSpPr>
        <p:sp>
          <p:nvSpPr>
            <p:cNvPr id="19" name="TextBox 19"/>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Business Understanding</a:t>
              </a:r>
            </a:p>
          </p:txBody>
        </p:sp>
        <p:sp>
          <p:nvSpPr>
            <p:cNvPr id="20" name="Freeform 20"/>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4</a:t>
              </a:r>
            </a:p>
          </p:txBody>
        </p:sp>
      </p:grpSp>
      <p:grpSp>
        <p:nvGrpSpPr>
          <p:cNvPr id="22" name="Group 22"/>
          <p:cNvGrpSpPr/>
          <p:nvPr/>
        </p:nvGrpSpPr>
        <p:grpSpPr>
          <a:xfrm>
            <a:off x="9576524" y="8098796"/>
            <a:ext cx="6907145" cy="868440"/>
            <a:chOff x="0" y="0"/>
            <a:chExt cx="9209527" cy="1157920"/>
          </a:xfrm>
        </p:grpSpPr>
        <p:sp>
          <p:nvSpPr>
            <p:cNvPr id="23" name="TextBox 23"/>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Modelling Pipeline </a:t>
              </a:r>
            </a:p>
          </p:txBody>
        </p:sp>
        <p:sp>
          <p:nvSpPr>
            <p:cNvPr id="24" name="Freeform 24"/>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7</a:t>
              </a:r>
            </a:p>
          </p:txBody>
        </p:sp>
      </p:grpSp>
      <p:grpSp>
        <p:nvGrpSpPr>
          <p:cNvPr id="26" name="Group 26"/>
          <p:cNvGrpSpPr/>
          <p:nvPr/>
        </p:nvGrpSpPr>
        <p:grpSpPr>
          <a:xfrm>
            <a:off x="9576524" y="6835261"/>
            <a:ext cx="6907145" cy="868440"/>
            <a:chOff x="0" y="0"/>
            <a:chExt cx="9209527" cy="1157920"/>
          </a:xfrm>
        </p:grpSpPr>
        <p:sp>
          <p:nvSpPr>
            <p:cNvPr id="27" name="TextBox 27"/>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Outlier Detection and Handling:</a:t>
              </a:r>
            </a:p>
          </p:txBody>
        </p:sp>
        <p:sp>
          <p:nvSpPr>
            <p:cNvPr id="28" name="Freeform 28"/>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TextBox 29"/>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6</a:t>
              </a:r>
            </a:p>
          </p:txBody>
        </p:sp>
      </p:grpSp>
      <p:grpSp>
        <p:nvGrpSpPr>
          <p:cNvPr id="30" name="Group 30"/>
          <p:cNvGrpSpPr/>
          <p:nvPr/>
        </p:nvGrpSpPr>
        <p:grpSpPr>
          <a:xfrm>
            <a:off x="9576524" y="5762376"/>
            <a:ext cx="6907145" cy="868440"/>
            <a:chOff x="0" y="0"/>
            <a:chExt cx="9209527" cy="1157920"/>
          </a:xfrm>
        </p:grpSpPr>
        <p:sp>
          <p:nvSpPr>
            <p:cNvPr id="31" name="TextBox 31"/>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Data Overview</a:t>
              </a:r>
            </a:p>
          </p:txBody>
        </p:sp>
        <p:sp>
          <p:nvSpPr>
            <p:cNvPr id="32" name="Freeform 3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TextBox 33"/>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5</a:t>
              </a:r>
            </a:p>
          </p:txBody>
        </p:sp>
      </p:grpSp>
      <p:pic>
        <p:nvPicPr>
          <p:cNvPr id="34" name="Picture 34"/>
          <p:cNvPicPr>
            <a:picLocks noChangeAspect="1"/>
          </p:cNvPicPr>
          <p:nvPr/>
        </p:nvPicPr>
        <p:blipFill>
          <a:blip r:embed="rId7">
            <a:alphaModFix amt="50000"/>
          </a:blip>
          <a:srcRect/>
          <a:stretch>
            <a:fillRect/>
          </a:stretch>
        </p:blipFill>
        <p:spPr>
          <a:xfrm>
            <a:off x="10729018" y="-247028"/>
            <a:ext cx="9743013" cy="1709948"/>
          </a:xfrm>
          <a:prstGeom prst="rect">
            <a:avLst/>
          </a:prstGeom>
        </p:spPr>
      </p:pic>
      <p:pic>
        <p:nvPicPr>
          <p:cNvPr id="35" name="Picture 35"/>
          <p:cNvPicPr>
            <a:picLocks noChangeAspect="1"/>
          </p:cNvPicPr>
          <p:nvPr/>
        </p:nvPicPr>
        <p:blipFill>
          <a:blip r:embed="rId8">
            <a:alphaModFix amt="25000"/>
          </a:blip>
          <a:srcRect/>
          <a:stretch>
            <a:fillRect/>
          </a:stretch>
        </p:blipFill>
        <p:spPr>
          <a:xfrm rot="-3982960">
            <a:off x="13745551" y="-3705176"/>
            <a:ext cx="5352514" cy="7410352"/>
          </a:xfrm>
          <a:prstGeom prst="rect">
            <a:avLst/>
          </a:prstGeom>
        </p:spPr>
      </p:pic>
      <p:pic>
        <p:nvPicPr>
          <p:cNvPr id="36" name="Picture 36"/>
          <p:cNvPicPr>
            <a:picLocks noChangeAspect="1"/>
          </p:cNvPicPr>
          <p:nvPr/>
        </p:nvPicPr>
        <p:blipFill>
          <a:blip r:embed="rId8">
            <a:alphaModFix amt="25000"/>
          </a:blip>
          <a:srcRect/>
          <a:stretch>
            <a:fillRect/>
          </a:stretch>
        </p:blipFill>
        <p:spPr>
          <a:xfrm rot="-3982960">
            <a:off x="-1852331" y="6862128"/>
            <a:ext cx="5352514" cy="7410352"/>
          </a:xfrm>
          <a:prstGeom prst="rect">
            <a:avLst/>
          </a:prstGeom>
        </p:spPr>
      </p:pic>
      <p:pic>
        <p:nvPicPr>
          <p:cNvPr id="42" name="Audio 41">
            <a:hlinkClick r:id="" action="ppaction://media"/>
            <a:extLst>
              <a:ext uri="{FF2B5EF4-FFF2-40B4-BE49-F238E27FC236}">
                <a16:creationId xmlns:a16="http://schemas.microsoft.com/office/drawing/2014/main" id="{7AA2CCCD-8D11-AB02-7054-77E80870CC0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06"/>
    </mc:Choice>
    <mc:Fallback>
      <p:transition spd="slow" advTm="10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48769" y="310363"/>
            <a:ext cx="17790461" cy="2162175"/>
          </a:xfrm>
          <a:prstGeom prst="rect">
            <a:avLst/>
          </a:prstGeom>
        </p:spPr>
        <p:txBody>
          <a:bodyPr lIns="0" tIns="0" rIns="0" bIns="0" rtlCol="0" anchor="t">
            <a:spAutoFit/>
          </a:bodyPr>
          <a:lstStyle/>
          <a:p>
            <a:pPr algn="l">
              <a:lnSpc>
                <a:spcPts val="6577"/>
              </a:lnSpc>
            </a:pPr>
            <a:r>
              <a:rPr lang="en-US" sz="5481" b="1">
                <a:solidFill>
                  <a:srgbClr val="2B2B2B"/>
                </a:solidFill>
                <a:latin typeface="Agrandir Bold"/>
                <a:ea typeface="Agrandir Bold"/>
                <a:cs typeface="Agrandir Bold"/>
                <a:sym typeface="Agrandir Bold"/>
              </a:rPr>
              <a:t>Project Overview:</a:t>
            </a:r>
            <a:r>
              <a:rPr lang="en-US" sz="5481">
                <a:solidFill>
                  <a:srgbClr val="2B2B2B"/>
                </a:solidFill>
                <a:latin typeface="Agrandir"/>
                <a:ea typeface="Agrandir"/>
                <a:cs typeface="Agrandir"/>
                <a:sym typeface="Agrandir"/>
              </a:rPr>
              <a:t> </a:t>
            </a:r>
          </a:p>
          <a:p>
            <a:pPr marL="0" lvl="0" indent="0" algn="l">
              <a:lnSpc>
                <a:spcPts val="4657"/>
              </a:lnSpc>
              <a:spcBef>
                <a:spcPct val="0"/>
              </a:spcBef>
            </a:pPr>
            <a:r>
              <a:rPr lang="en-US" sz="3881">
                <a:solidFill>
                  <a:srgbClr val="2B2B2B"/>
                </a:solidFill>
                <a:latin typeface="Agrandir"/>
                <a:ea typeface="Agrandir"/>
                <a:cs typeface="Agrandir"/>
                <a:sym typeface="Agrandir"/>
              </a:rPr>
              <a:t>It aims to enhance financial institutions' loan decision processes by building an accurate and explainable loan eligibility model.</a:t>
            </a:r>
          </a:p>
        </p:txBody>
      </p:sp>
      <p:pic>
        <p:nvPicPr>
          <p:cNvPr id="3" name="Picture 3"/>
          <p:cNvPicPr>
            <a:picLocks noChangeAspect="1"/>
          </p:cNvPicPr>
          <p:nvPr/>
        </p:nvPicPr>
        <p:blipFill>
          <a:blip r:embed="rId4">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5">
            <a:alphaModFix amt="50000"/>
          </a:blip>
          <a:srcRect/>
          <a:stretch>
            <a:fillRect/>
          </a:stretch>
        </p:blipFill>
        <p:spPr>
          <a:xfrm rot="9720163">
            <a:off x="12924281" y="-3298660"/>
            <a:ext cx="8670039" cy="8654721"/>
          </a:xfrm>
          <a:prstGeom prst="rect">
            <a:avLst/>
          </a:prstGeom>
        </p:spPr>
      </p:pic>
      <p:sp>
        <p:nvSpPr>
          <p:cNvPr id="5" name="TextBox 5"/>
          <p:cNvSpPr txBox="1"/>
          <p:nvPr/>
        </p:nvSpPr>
        <p:spPr>
          <a:xfrm>
            <a:off x="248769" y="2986265"/>
            <a:ext cx="17790461" cy="2752725"/>
          </a:xfrm>
          <a:prstGeom prst="rect">
            <a:avLst/>
          </a:prstGeom>
        </p:spPr>
        <p:txBody>
          <a:bodyPr lIns="0" tIns="0" rIns="0" bIns="0" rtlCol="0" anchor="t">
            <a:spAutoFit/>
          </a:bodyPr>
          <a:lstStyle/>
          <a:p>
            <a:pPr algn="l">
              <a:lnSpc>
                <a:spcPts val="6576"/>
              </a:lnSpc>
            </a:pPr>
            <a:r>
              <a:rPr lang="en-US" sz="5480" b="1">
                <a:solidFill>
                  <a:srgbClr val="2B2B2B"/>
                </a:solidFill>
                <a:latin typeface="Agrandir Bold"/>
                <a:ea typeface="Agrandir Bold"/>
                <a:cs typeface="Agrandir Bold"/>
                <a:sym typeface="Agrandir Bold"/>
              </a:rPr>
              <a:t>Objective: </a:t>
            </a:r>
          </a:p>
          <a:p>
            <a:pPr marL="0" lvl="0" indent="0" algn="l">
              <a:lnSpc>
                <a:spcPts val="4657"/>
              </a:lnSpc>
              <a:spcBef>
                <a:spcPct val="0"/>
              </a:spcBef>
            </a:pPr>
            <a:r>
              <a:rPr lang="en-US" sz="3881">
                <a:solidFill>
                  <a:srgbClr val="2B2B2B"/>
                </a:solidFill>
                <a:latin typeface="Agrandir"/>
                <a:ea typeface="Agrandir"/>
                <a:cs typeface="Agrandir"/>
                <a:sym typeface="Agrandir"/>
              </a:rPr>
              <a:t>Develop a model that reliably predicts loan eligibility by addressing data quality, enhancing interpretability, and reducing potential biases in predictions.</a:t>
            </a:r>
          </a:p>
        </p:txBody>
      </p:sp>
      <p:sp>
        <p:nvSpPr>
          <p:cNvPr id="6" name="TextBox 6"/>
          <p:cNvSpPr txBox="1"/>
          <p:nvPr/>
        </p:nvSpPr>
        <p:spPr>
          <a:xfrm>
            <a:off x="248769" y="6252718"/>
            <a:ext cx="17790461" cy="2162175"/>
          </a:xfrm>
          <a:prstGeom prst="rect">
            <a:avLst/>
          </a:prstGeom>
        </p:spPr>
        <p:txBody>
          <a:bodyPr lIns="0" tIns="0" rIns="0" bIns="0" rtlCol="0" anchor="t">
            <a:spAutoFit/>
          </a:bodyPr>
          <a:lstStyle/>
          <a:p>
            <a:pPr algn="l">
              <a:lnSpc>
                <a:spcPts val="6576"/>
              </a:lnSpc>
            </a:pPr>
            <a:r>
              <a:rPr lang="en-US" sz="5480" b="1">
                <a:solidFill>
                  <a:srgbClr val="2B2B2B"/>
                </a:solidFill>
                <a:latin typeface="Agrandir Bold"/>
                <a:ea typeface="Agrandir Bold"/>
                <a:cs typeface="Agrandir Bold"/>
                <a:sym typeface="Agrandir Bold"/>
              </a:rPr>
              <a:t>Significance: </a:t>
            </a:r>
          </a:p>
          <a:p>
            <a:pPr marL="0" lvl="0" indent="0" algn="l">
              <a:lnSpc>
                <a:spcPts val="4657"/>
              </a:lnSpc>
              <a:spcBef>
                <a:spcPct val="0"/>
              </a:spcBef>
            </a:pPr>
            <a:r>
              <a:rPr lang="en-US" sz="3881">
                <a:solidFill>
                  <a:srgbClr val="2B2B2B"/>
                </a:solidFill>
                <a:latin typeface="Agrandir"/>
                <a:ea typeface="Agrandir"/>
                <a:cs typeface="Agrandir"/>
                <a:sym typeface="Agrandir"/>
              </a:rPr>
              <a:t>Accurate predictions minimize risk, optimize approval rates, and ensure compliance with financial regulations.</a:t>
            </a:r>
          </a:p>
        </p:txBody>
      </p:sp>
      <p:pic>
        <p:nvPicPr>
          <p:cNvPr id="12" name="Audio 11">
            <a:hlinkClick r:id="" action="ppaction://media"/>
            <a:extLst>
              <a:ext uri="{FF2B5EF4-FFF2-40B4-BE49-F238E27FC236}">
                <a16:creationId xmlns:a16="http://schemas.microsoft.com/office/drawing/2014/main" id="{457D810B-3C92-D9CE-6247-B530B1A699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85"/>
    </mc:Choice>
    <mc:Fallback>
      <p:transition spd="slow" advTm="2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322674" y="841850"/>
            <a:ext cx="16936626" cy="8953441"/>
            <a:chOff x="0" y="0"/>
            <a:chExt cx="22582168" cy="11937921"/>
          </a:xfrm>
        </p:grpSpPr>
        <p:sp>
          <p:nvSpPr>
            <p:cNvPr id="4" name="TextBox 4"/>
            <p:cNvSpPr txBox="1"/>
            <p:nvPr/>
          </p:nvSpPr>
          <p:spPr>
            <a:xfrm>
              <a:off x="0" y="11224389"/>
              <a:ext cx="22582168" cy="713532"/>
            </a:xfrm>
            <a:prstGeom prst="rect">
              <a:avLst/>
            </a:prstGeom>
          </p:spPr>
          <p:txBody>
            <a:bodyPr lIns="0" tIns="0" rIns="0" bIns="0" rtlCol="0" anchor="t">
              <a:spAutoFit/>
            </a:bodyPr>
            <a:lstStyle/>
            <a:p>
              <a:pPr marL="0" lvl="0" indent="0" algn="l">
                <a:lnSpc>
                  <a:spcPts val="4021"/>
                </a:lnSpc>
                <a:spcBef>
                  <a:spcPct val="0"/>
                </a:spcBef>
              </a:pPr>
              <a:endParaRPr/>
            </a:p>
          </p:txBody>
        </p:sp>
        <p:sp>
          <p:nvSpPr>
            <p:cNvPr id="5" name="TextBox 5"/>
            <p:cNvSpPr txBox="1"/>
            <p:nvPr/>
          </p:nvSpPr>
          <p:spPr>
            <a:xfrm>
              <a:off x="0" y="-152400"/>
              <a:ext cx="22582168" cy="10858500"/>
            </a:xfrm>
            <a:prstGeom prst="rect">
              <a:avLst/>
            </a:prstGeom>
          </p:spPr>
          <p:txBody>
            <a:bodyPr lIns="0" tIns="0" rIns="0" bIns="0" rtlCol="0" anchor="t">
              <a:spAutoFit/>
            </a:bodyPr>
            <a:lstStyle/>
            <a:p>
              <a:pPr algn="l">
                <a:lnSpc>
                  <a:spcPts val="6576"/>
                </a:lnSpc>
              </a:pPr>
              <a:r>
                <a:rPr lang="en-US" sz="5480" b="1">
                  <a:solidFill>
                    <a:srgbClr val="2B2B2B"/>
                  </a:solidFill>
                  <a:latin typeface="Agrandir Bold"/>
                  <a:ea typeface="Agrandir Bold"/>
                  <a:cs typeface="Agrandir Bold"/>
                  <a:sym typeface="Agrandir Bold"/>
                </a:rPr>
                <a:t>Business Understanding</a:t>
              </a:r>
            </a:p>
            <a:p>
              <a:pPr algn="l">
                <a:lnSpc>
                  <a:spcPts val="4776"/>
                </a:lnSpc>
              </a:pPr>
              <a:endParaRPr lang="en-US" sz="5480" b="1">
                <a:solidFill>
                  <a:srgbClr val="2B2B2B"/>
                </a:solidFill>
                <a:latin typeface="Agrandir Bold"/>
                <a:ea typeface="Agrandir Bold"/>
                <a:cs typeface="Agrandir Bold"/>
                <a:sym typeface="Agrandir Bold"/>
              </a:endParaRPr>
            </a:p>
            <a:p>
              <a:pPr algn="l">
                <a:lnSpc>
                  <a:spcPts val="4776"/>
                </a:lnSpc>
              </a:pPr>
              <a:r>
                <a:rPr lang="en-US" sz="3980" b="1">
                  <a:solidFill>
                    <a:srgbClr val="2B2B2B"/>
                  </a:solidFill>
                  <a:latin typeface="Agrandir Bold"/>
                  <a:ea typeface="Agrandir Bold"/>
                  <a:cs typeface="Agrandir Bold"/>
                  <a:sym typeface="Agrandir Bold"/>
                </a:rPr>
                <a:t>Industry:</a:t>
              </a:r>
              <a:r>
                <a:rPr lang="en-US" sz="3980">
                  <a:solidFill>
                    <a:srgbClr val="2B2B2B"/>
                  </a:solidFill>
                  <a:latin typeface="Agrandir"/>
                  <a:ea typeface="Agrandir"/>
                  <a:cs typeface="Agrandir"/>
                  <a:sym typeface="Agrandir"/>
                </a:rPr>
                <a:t> Finance, specifically loan approvals and risk assessment</a:t>
              </a:r>
            </a:p>
            <a:p>
              <a:pPr algn="l">
                <a:lnSpc>
                  <a:spcPts val="4776"/>
                </a:lnSpc>
              </a:pPr>
              <a:r>
                <a:rPr lang="en-US" sz="3980" b="1">
                  <a:solidFill>
                    <a:srgbClr val="2B2B2B"/>
                  </a:solidFill>
                  <a:latin typeface="Agrandir Bold"/>
                  <a:ea typeface="Agrandir Bold"/>
                  <a:cs typeface="Agrandir Bold"/>
                  <a:sym typeface="Agrandir Bold"/>
                </a:rPr>
                <a:t>Challenge:</a:t>
              </a:r>
              <a:r>
                <a:rPr lang="en-US" sz="3980">
                  <a:solidFill>
                    <a:srgbClr val="2B2B2B"/>
                  </a:solidFill>
                  <a:latin typeface="Agrandir"/>
                  <a:ea typeface="Agrandir"/>
                  <a:cs typeface="Agrandir"/>
                  <a:sym typeface="Agrandir"/>
                </a:rPr>
                <a:t> Traditional loan models are often inaccurate due to poor data quality, missing values, and simplistic decision rules. These issues can lead to false approvals or rejections, impacting both lenders and applicants.</a:t>
              </a:r>
            </a:p>
            <a:p>
              <a:pPr algn="l">
                <a:lnSpc>
                  <a:spcPts val="4776"/>
                </a:lnSpc>
              </a:pPr>
              <a:r>
                <a:rPr lang="en-US" sz="3980" b="1">
                  <a:solidFill>
                    <a:srgbClr val="2B2B2B"/>
                  </a:solidFill>
                  <a:latin typeface="Agrandir Bold"/>
                  <a:ea typeface="Agrandir Bold"/>
                  <a:cs typeface="Agrandir Bold"/>
                  <a:sym typeface="Agrandir Bold"/>
                </a:rPr>
                <a:t>Impact:</a:t>
              </a:r>
              <a:r>
                <a:rPr lang="en-US" sz="3980">
                  <a:solidFill>
                    <a:srgbClr val="2B2B2B"/>
                  </a:solidFill>
                  <a:latin typeface="Agrandir"/>
                  <a:ea typeface="Agrandir"/>
                  <a:cs typeface="Agrandir"/>
                  <a:sym typeface="Agrandir"/>
                </a:rPr>
                <a:t> Predictify addresses these challenges by improving prediction accuracy, which in turn can reduce defaults and boost customer satisfaction.</a:t>
              </a:r>
            </a:p>
            <a:p>
              <a:pPr marL="0" lvl="0" indent="0" algn="l">
                <a:lnSpc>
                  <a:spcPts val="4776"/>
                </a:lnSpc>
                <a:spcBef>
                  <a:spcPct val="0"/>
                </a:spcBef>
              </a:pPr>
              <a:r>
                <a:rPr lang="en-US" sz="3980" b="1">
                  <a:solidFill>
                    <a:srgbClr val="2B2B2B"/>
                  </a:solidFill>
                  <a:latin typeface="Agrandir Bold"/>
                  <a:ea typeface="Agrandir Bold"/>
                  <a:cs typeface="Agrandir Bold"/>
                  <a:sym typeface="Agrandir Bold"/>
                </a:rPr>
                <a:t>Value Proposition</a:t>
              </a:r>
              <a:r>
                <a:rPr lang="en-US" sz="3980">
                  <a:solidFill>
                    <a:srgbClr val="2B2B2B"/>
                  </a:solidFill>
                  <a:latin typeface="Agrandir"/>
                  <a:ea typeface="Agrandir"/>
                  <a:cs typeface="Agrandir"/>
                  <a:sym typeface="Agrandir"/>
                </a:rPr>
                <a:t>: Predictify offers a precise, data-driven approach that benefits both applicants and lenders by enabling fairer and more reliable loan decisions.</a:t>
              </a:r>
            </a:p>
          </p:txBody>
        </p:sp>
      </p:grpSp>
      <p:pic>
        <p:nvPicPr>
          <p:cNvPr id="6" name="Picture 6"/>
          <p:cNvPicPr>
            <a:picLocks noChangeAspect="1"/>
          </p:cNvPicPr>
          <p:nvPr/>
        </p:nvPicPr>
        <p:blipFill>
          <a:blip r:embed="rId5">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6">
            <a:alphaModFix amt="25000"/>
          </a:blip>
          <a:srcRect/>
          <a:stretch>
            <a:fillRect/>
          </a:stretch>
        </p:blipFill>
        <p:spPr>
          <a:xfrm rot="-1644077">
            <a:off x="16162301" y="-1063836"/>
            <a:ext cx="5468057" cy="6108036"/>
          </a:xfrm>
          <a:prstGeom prst="rect">
            <a:avLst/>
          </a:prstGeom>
        </p:spPr>
      </p:pic>
      <p:pic>
        <p:nvPicPr>
          <p:cNvPr id="17" name="Audio 16">
            <a:hlinkClick r:id="" action="ppaction://media"/>
            <a:extLst>
              <a:ext uri="{FF2B5EF4-FFF2-40B4-BE49-F238E27FC236}">
                <a16:creationId xmlns:a16="http://schemas.microsoft.com/office/drawing/2014/main" id="{9674EF77-2B46-5F23-60C0-ED6F542EA11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495"/>
    </mc:Choice>
    <mc:Fallback>
      <p:transition spd="slow" advTm="38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85973" y="2197497"/>
            <a:ext cx="5862946" cy="6386018"/>
          </a:xfrm>
          <a:custGeom>
            <a:avLst/>
            <a:gdLst/>
            <a:ahLst/>
            <a:cxnLst/>
            <a:rect l="l" t="t" r="r" b="b"/>
            <a:pathLst>
              <a:path w="5862946" h="6386018">
                <a:moveTo>
                  <a:pt x="0" y="0"/>
                </a:moveTo>
                <a:lnTo>
                  <a:pt x="5862945" y="0"/>
                </a:lnTo>
                <a:lnTo>
                  <a:pt x="5862945" y="6386018"/>
                </a:lnTo>
                <a:lnTo>
                  <a:pt x="0" y="6386018"/>
                </a:lnTo>
                <a:lnTo>
                  <a:pt x="0" y="0"/>
                </a:lnTo>
                <a:close/>
              </a:path>
            </a:pathLst>
          </a:custGeom>
          <a:blipFill>
            <a:blip r:embed="rId4"/>
            <a:stretch>
              <a:fillRect l="-247" r="-8673"/>
            </a:stretch>
          </a:blipFill>
        </p:spPr>
      </p:sp>
      <p:sp>
        <p:nvSpPr>
          <p:cNvPr id="3" name="Freeform 3"/>
          <p:cNvSpPr/>
          <p:nvPr/>
        </p:nvSpPr>
        <p:spPr>
          <a:xfrm>
            <a:off x="6227057" y="2197497"/>
            <a:ext cx="5688588" cy="6386018"/>
          </a:xfrm>
          <a:custGeom>
            <a:avLst/>
            <a:gdLst/>
            <a:ahLst/>
            <a:cxnLst/>
            <a:rect l="l" t="t" r="r" b="b"/>
            <a:pathLst>
              <a:path w="5688588" h="6386018">
                <a:moveTo>
                  <a:pt x="0" y="0"/>
                </a:moveTo>
                <a:lnTo>
                  <a:pt x="5688588" y="0"/>
                </a:lnTo>
                <a:lnTo>
                  <a:pt x="5688588" y="6386018"/>
                </a:lnTo>
                <a:lnTo>
                  <a:pt x="0" y="6386018"/>
                </a:lnTo>
                <a:lnTo>
                  <a:pt x="0" y="0"/>
                </a:lnTo>
                <a:close/>
              </a:path>
            </a:pathLst>
          </a:custGeom>
          <a:blipFill>
            <a:blip r:embed="rId5"/>
            <a:stretch>
              <a:fillRect l="-228" r="-12031"/>
            </a:stretch>
          </a:blipFill>
        </p:spPr>
      </p:sp>
      <p:sp>
        <p:nvSpPr>
          <p:cNvPr id="4" name="Freeform 4"/>
          <p:cNvSpPr/>
          <p:nvPr/>
        </p:nvSpPr>
        <p:spPr>
          <a:xfrm>
            <a:off x="12096620" y="2197497"/>
            <a:ext cx="5950124" cy="6356958"/>
          </a:xfrm>
          <a:custGeom>
            <a:avLst/>
            <a:gdLst/>
            <a:ahLst/>
            <a:cxnLst/>
            <a:rect l="l" t="t" r="r" b="b"/>
            <a:pathLst>
              <a:path w="5950124" h="6356958">
                <a:moveTo>
                  <a:pt x="0" y="0"/>
                </a:moveTo>
                <a:lnTo>
                  <a:pt x="5950125" y="0"/>
                </a:lnTo>
                <a:lnTo>
                  <a:pt x="5950125" y="6356959"/>
                </a:lnTo>
                <a:lnTo>
                  <a:pt x="0" y="6356959"/>
                </a:lnTo>
                <a:lnTo>
                  <a:pt x="0" y="0"/>
                </a:lnTo>
                <a:close/>
              </a:path>
            </a:pathLst>
          </a:custGeom>
          <a:blipFill>
            <a:blip r:embed="rId6"/>
            <a:stretch>
              <a:fillRect r="-6837"/>
            </a:stretch>
          </a:blipFill>
        </p:spPr>
      </p:sp>
      <p:pic>
        <p:nvPicPr>
          <p:cNvPr id="8" name="Audio 7">
            <a:hlinkClick r:id="" action="ppaction://media"/>
            <a:extLst>
              <a:ext uri="{FF2B5EF4-FFF2-40B4-BE49-F238E27FC236}">
                <a16:creationId xmlns:a16="http://schemas.microsoft.com/office/drawing/2014/main" id="{5A4DD9D3-2772-CF9A-6AED-64DAC765B01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11"/>
    </mc:Choice>
    <mc:Fallback>
      <p:transition spd="slow" advTm="6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18443" y="469170"/>
            <a:ext cx="17368686" cy="9267825"/>
          </a:xfrm>
          <a:prstGeom prst="rect">
            <a:avLst/>
          </a:prstGeom>
        </p:spPr>
        <p:txBody>
          <a:bodyPr lIns="0" tIns="0" rIns="0" bIns="0" rtlCol="0" anchor="t">
            <a:spAutoFit/>
          </a:bodyPr>
          <a:lstStyle/>
          <a:p>
            <a:pPr algn="l">
              <a:lnSpc>
                <a:spcPts val="6634"/>
              </a:lnSpc>
            </a:pPr>
            <a:r>
              <a:rPr lang="en-US" sz="5528" b="1">
                <a:solidFill>
                  <a:srgbClr val="2B2B2B"/>
                </a:solidFill>
                <a:latin typeface="Agrandir Bold"/>
                <a:ea typeface="Agrandir Bold"/>
                <a:cs typeface="Agrandir Bold"/>
                <a:sym typeface="Agrandir Bold"/>
              </a:rPr>
              <a:t>Data Overview</a:t>
            </a:r>
          </a:p>
          <a:p>
            <a:pPr algn="l">
              <a:lnSpc>
                <a:spcPts val="4697"/>
              </a:lnSpc>
            </a:pPr>
            <a:r>
              <a:rPr lang="en-US" sz="3914" b="1">
                <a:solidFill>
                  <a:srgbClr val="2B2B2B"/>
                </a:solidFill>
                <a:latin typeface="Agrandir Bold"/>
                <a:ea typeface="Agrandir Bold"/>
                <a:cs typeface="Agrandir Bold"/>
                <a:sym typeface="Agrandir Bold"/>
              </a:rPr>
              <a:t>Data Sources:</a:t>
            </a:r>
          </a:p>
          <a:p>
            <a:pPr algn="l">
              <a:lnSpc>
                <a:spcPts val="4697"/>
              </a:lnSpc>
            </a:pPr>
            <a:r>
              <a:rPr lang="en-US" sz="3914" b="1">
                <a:solidFill>
                  <a:srgbClr val="2B2B2B"/>
                </a:solidFill>
                <a:latin typeface="Agrandir Bold"/>
                <a:ea typeface="Agrandir Bold"/>
                <a:cs typeface="Agrandir Bold"/>
                <a:sym typeface="Agrandir Bold"/>
              </a:rPr>
              <a:t>Internal Data:</a:t>
            </a:r>
            <a:r>
              <a:rPr lang="en-US" sz="3914">
                <a:solidFill>
                  <a:srgbClr val="2B2B2B"/>
                </a:solidFill>
                <a:latin typeface="Agrandir"/>
                <a:ea typeface="Agrandir"/>
                <a:cs typeface="Agrandir"/>
                <a:sym typeface="Agrandir"/>
              </a:rPr>
              <a:t> Loan applicant details, credit scores, employment history</a:t>
            </a:r>
          </a:p>
          <a:p>
            <a:pPr algn="l">
              <a:lnSpc>
                <a:spcPts val="4697"/>
              </a:lnSpc>
            </a:pPr>
            <a:r>
              <a:rPr lang="en-US" sz="3914" b="1">
                <a:solidFill>
                  <a:srgbClr val="2B2B2B"/>
                </a:solidFill>
                <a:latin typeface="Agrandir Bold"/>
                <a:ea typeface="Agrandir Bold"/>
                <a:cs typeface="Agrandir Bold"/>
                <a:sym typeface="Agrandir Bold"/>
              </a:rPr>
              <a:t>External Data:</a:t>
            </a:r>
            <a:r>
              <a:rPr lang="en-US" sz="3914">
                <a:solidFill>
                  <a:srgbClr val="2B2B2B"/>
                </a:solidFill>
                <a:latin typeface="Agrandir"/>
                <a:ea typeface="Agrandir"/>
                <a:cs typeface="Agrandir"/>
                <a:sym typeface="Agrandir"/>
              </a:rPr>
              <a:t> Financial indicators like interest rates, economic stability metrics</a:t>
            </a:r>
          </a:p>
          <a:p>
            <a:pPr algn="l">
              <a:lnSpc>
                <a:spcPts val="4697"/>
              </a:lnSpc>
            </a:pPr>
            <a:r>
              <a:rPr lang="en-US" sz="3914" b="1">
                <a:solidFill>
                  <a:srgbClr val="2B2B2B"/>
                </a:solidFill>
                <a:latin typeface="Agrandir Bold"/>
                <a:ea typeface="Agrandir Bold"/>
                <a:cs typeface="Agrandir Bold"/>
                <a:sym typeface="Agrandir Bold"/>
              </a:rPr>
              <a:t>Socio-Economic Data:</a:t>
            </a:r>
            <a:r>
              <a:rPr lang="en-US" sz="3914">
                <a:solidFill>
                  <a:srgbClr val="2B2B2B"/>
                </a:solidFill>
                <a:latin typeface="Agrandir"/>
                <a:ea typeface="Agrandir"/>
                <a:cs typeface="Agrandir"/>
                <a:sym typeface="Agrandir"/>
              </a:rPr>
              <a:t> Population demographics, regional employment rates</a:t>
            </a:r>
          </a:p>
          <a:p>
            <a:pPr algn="l">
              <a:lnSpc>
                <a:spcPts val="4697"/>
              </a:lnSpc>
            </a:pPr>
            <a:r>
              <a:rPr lang="en-US" sz="3914" b="1">
                <a:solidFill>
                  <a:srgbClr val="2B2B2B"/>
                </a:solidFill>
                <a:latin typeface="Agrandir Bold"/>
                <a:ea typeface="Agrandir Bold"/>
                <a:cs typeface="Agrandir Bold"/>
                <a:sym typeface="Agrandir Bold"/>
              </a:rPr>
              <a:t>Key Attributes:</a:t>
            </a:r>
          </a:p>
          <a:p>
            <a:pPr algn="l">
              <a:lnSpc>
                <a:spcPts val="4697"/>
              </a:lnSpc>
            </a:pPr>
            <a:r>
              <a:rPr lang="en-US" sz="3914" b="1">
                <a:solidFill>
                  <a:srgbClr val="2B2B2B"/>
                </a:solidFill>
                <a:latin typeface="Agrandir Bold"/>
                <a:ea typeface="Agrandir Bold"/>
                <a:cs typeface="Agrandir Bold"/>
                <a:sym typeface="Agrandir Bold"/>
              </a:rPr>
              <a:t>Applicant-Level Data:</a:t>
            </a:r>
            <a:r>
              <a:rPr lang="en-US" sz="3914">
                <a:solidFill>
                  <a:srgbClr val="2B2B2B"/>
                </a:solidFill>
                <a:latin typeface="Agrandir"/>
                <a:ea typeface="Agrandir"/>
                <a:cs typeface="Agrandir"/>
                <a:sym typeface="Agrandir"/>
              </a:rPr>
              <a:t> Income, debt-to-income ratio, credit score, employment history</a:t>
            </a:r>
          </a:p>
          <a:p>
            <a:pPr algn="l">
              <a:lnSpc>
                <a:spcPts val="4697"/>
              </a:lnSpc>
            </a:pPr>
            <a:r>
              <a:rPr lang="en-US" sz="3914" b="1">
                <a:solidFill>
                  <a:srgbClr val="2B2B2B"/>
                </a:solidFill>
                <a:latin typeface="Agrandir Bold"/>
                <a:ea typeface="Agrandir Bold"/>
                <a:cs typeface="Agrandir Bold"/>
                <a:sym typeface="Agrandir Bold"/>
              </a:rPr>
              <a:t>Financial Indicators:</a:t>
            </a:r>
            <a:r>
              <a:rPr lang="en-US" sz="3914">
                <a:solidFill>
                  <a:srgbClr val="2B2B2B"/>
                </a:solidFill>
                <a:latin typeface="Agrandir"/>
                <a:ea typeface="Agrandir"/>
                <a:cs typeface="Agrandir"/>
                <a:sym typeface="Agrandir"/>
              </a:rPr>
              <a:t> Loan amount requested, term length, interest rate</a:t>
            </a:r>
          </a:p>
          <a:p>
            <a:pPr algn="l">
              <a:lnSpc>
                <a:spcPts val="4697"/>
              </a:lnSpc>
            </a:pPr>
            <a:r>
              <a:rPr lang="en-US" sz="3914" b="1">
                <a:solidFill>
                  <a:srgbClr val="2B2B2B"/>
                </a:solidFill>
                <a:latin typeface="Agrandir Bold"/>
                <a:ea typeface="Agrandir Bold"/>
                <a:cs typeface="Agrandir Bold"/>
                <a:sym typeface="Agrandir Bold"/>
              </a:rPr>
              <a:t>Challenges:</a:t>
            </a:r>
          </a:p>
          <a:p>
            <a:pPr marL="0" lvl="0" indent="0" algn="l">
              <a:lnSpc>
                <a:spcPts val="4697"/>
              </a:lnSpc>
              <a:spcBef>
                <a:spcPct val="0"/>
              </a:spcBef>
            </a:pPr>
            <a:r>
              <a:rPr lang="en-US" sz="3914">
                <a:solidFill>
                  <a:srgbClr val="2B2B2B"/>
                </a:solidFill>
                <a:latin typeface="Agrandir"/>
                <a:ea typeface="Agrandir"/>
                <a:cs typeface="Agrandir"/>
                <a:sym typeface="Agrandir"/>
              </a:rPr>
              <a:t>Missing values in key attributes (e.g., income or credit score), data inconsistencies, and extreme values necessitate robust preprocessing techniques to prepare reliable datasets.</a:t>
            </a:r>
          </a:p>
        </p:txBody>
      </p:sp>
      <p:pic>
        <p:nvPicPr>
          <p:cNvPr id="3" name="Picture 3"/>
          <p:cNvPicPr>
            <a:picLocks noChangeAspect="1"/>
          </p:cNvPicPr>
          <p:nvPr/>
        </p:nvPicPr>
        <p:blipFill>
          <a:blip r:embed="rId4">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5">
            <a:alphaModFix amt="50000"/>
          </a:blip>
          <a:srcRect/>
          <a:stretch>
            <a:fillRect/>
          </a:stretch>
        </p:blipFill>
        <p:spPr>
          <a:xfrm rot="9720163">
            <a:off x="12600387" y="-3298660"/>
            <a:ext cx="8670039" cy="8654721"/>
          </a:xfrm>
          <a:prstGeom prst="rect">
            <a:avLst/>
          </a:prstGeom>
        </p:spPr>
      </p:pic>
      <p:pic>
        <p:nvPicPr>
          <p:cNvPr id="12" name="Audio 11">
            <a:hlinkClick r:id="" action="ppaction://media"/>
            <a:extLst>
              <a:ext uri="{FF2B5EF4-FFF2-40B4-BE49-F238E27FC236}">
                <a16:creationId xmlns:a16="http://schemas.microsoft.com/office/drawing/2014/main" id="{A71F7598-ABC0-A48E-D779-C8A1565F11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17"/>
    </mc:Choice>
    <mc:Fallback>
      <p:transition spd="slow" advTm="2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a:off x="-2511451" y="503085"/>
            <a:ext cx="19770751" cy="18262535"/>
          </a:xfrm>
          <a:prstGeom prst="rect">
            <a:avLst/>
          </a:prstGeom>
        </p:spPr>
      </p:pic>
      <p:sp>
        <p:nvSpPr>
          <p:cNvPr id="3" name="TextBox 3"/>
          <p:cNvSpPr txBox="1"/>
          <p:nvPr/>
        </p:nvSpPr>
        <p:spPr>
          <a:xfrm>
            <a:off x="413448" y="980142"/>
            <a:ext cx="17461104" cy="8164791"/>
          </a:xfrm>
          <a:prstGeom prst="rect">
            <a:avLst/>
          </a:prstGeom>
        </p:spPr>
        <p:txBody>
          <a:bodyPr lIns="0" tIns="0" rIns="0" bIns="0" rtlCol="0" anchor="t">
            <a:spAutoFit/>
          </a:bodyPr>
          <a:lstStyle/>
          <a:p>
            <a:pPr algn="l">
              <a:lnSpc>
                <a:spcPts val="6648"/>
              </a:lnSpc>
            </a:pPr>
            <a:r>
              <a:rPr lang="en-US" sz="5540" b="1">
                <a:solidFill>
                  <a:srgbClr val="2B2B2B"/>
                </a:solidFill>
                <a:latin typeface="Agrandir Bold"/>
                <a:ea typeface="Agrandir Bold"/>
                <a:cs typeface="Agrandir Bold"/>
                <a:sym typeface="Agrandir Bold"/>
              </a:rPr>
              <a:t>Outlier Detection and Handling:</a:t>
            </a:r>
          </a:p>
          <a:p>
            <a:pPr algn="l">
              <a:lnSpc>
                <a:spcPts val="4707"/>
              </a:lnSpc>
            </a:pPr>
            <a:r>
              <a:rPr lang="en-US" sz="3922">
                <a:solidFill>
                  <a:srgbClr val="2B2B2B"/>
                </a:solidFill>
                <a:latin typeface="Agrandir"/>
                <a:ea typeface="Agrandir"/>
                <a:cs typeface="Agrandir"/>
                <a:sym typeface="Agrandir"/>
              </a:rPr>
              <a:t>Detect and manage outliers with Interquartile Range (IQR) and DBSCAN. This helps prevent extreme values from skewing model predictions.</a:t>
            </a:r>
          </a:p>
          <a:p>
            <a:pPr algn="l">
              <a:lnSpc>
                <a:spcPts val="4707"/>
              </a:lnSpc>
            </a:pPr>
            <a:r>
              <a:rPr lang="en-US" sz="3922" b="1">
                <a:solidFill>
                  <a:srgbClr val="2B2B2B"/>
                </a:solidFill>
                <a:latin typeface="Agrandir Bold"/>
                <a:ea typeface="Agrandir Bold"/>
                <a:cs typeface="Agrandir Bold"/>
                <a:sym typeface="Agrandir Bold"/>
              </a:rPr>
              <a:t>Advanced Imputation Techniques:</a:t>
            </a:r>
          </a:p>
          <a:p>
            <a:pPr algn="l">
              <a:lnSpc>
                <a:spcPts val="4707"/>
              </a:lnSpc>
            </a:pPr>
            <a:r>
              <a:rPr lang="en-US" sz="3922">
                <a:solidFill>
                  <a:srgbClr val="2B2B2B"/>
                </a:solidFill>
                <a:latin typeface="Agrandir"/>
                <a:ea typeface="Agrandir"/>
                <a:cs typeface="Agrandir"/>
                <a:sym typeface="Agrandir"/>
              </a:rPr>
              <a:t>Use K-Nearest Neighbors (KNN) imputation for numeric values, and mode imputation for categorical fields like employment status, ensuring more accurate data completion.</a:t>
            </a:r>
          </a:p>
          <a:p>
            <a:pPr algn="l">
              <a:lnSpc>
                <a:spcPts val="4707"/>
              </a:lnSpc>
            </a:pPr>
            <a:r>
              <a:rPr lang="en-US" sz="3922" b="1">
                <a:solidFill>
                  <a:srgbClr val="2B2B2B"/>
                </a:solidFill>
                <a:latin typeface="Agrandir Bold"/>
                <a:ea typeface="Agrandir Bold"/>
                <a:cs typeface="Agrandir Bold"/>
                <a:sym typeface="Agrandir Bold"/>
              </a:rPr>
              <a:t>Feature Engineering:</a:t>
            </a:r>
          </a:p>
          <a:p>
            <a:pPr algn="l">
              <a:lnSpc>
                <a:spcPts val="4707"/>
              </a:lnSpc>
            </a:pPr>
            <a:r>
              <a:rPr lang="en-US" sz="3922">
                <a:solidFill>
                  <a:srgbClr val="2B2B2B"/>
                </a:solidFill>
                <a:latin typeface="Agrandir"/>
                <a:ea typeface="Agrandir"/>
                <a:cs typeface="Agrandir"/>
                <a:sym typeface="Agrandir"/>
              </a:rPr>
              <a:t>Add derived features, such as debt-to-income ratio and employment stability score, to improve model performance.</a:t>
            </a:r>
          </a:p>
          <a:p>
            <a:pPr algn="l">
              <a:lnSpc>
                <a:spcPts val="4707"/>
              </a:lnSpc>
            </a:pPr>
            <a:r>
              <a:rPr lang="en-US" sz="3922" b="1">
                <a:solidFill>
                  <a:srgbClr val="2B2B2B"/>
                </a:solidFill>
                <a:latin typeface="Agrandir Bold"/>
                <a:ea typeface="Agrandir Bold"/>
                <a:cs typeface="Agrandir Bold"/>
                <a:sym typeface="Agrandir Bold"/>
              </a:rPr>
              <a:t>Automated Pipeline:</a:t>
            </a:r>
          </a:p>
          <a:p>
            <a:pPr marL="0" lvl="0" indent="0" algn="l">
              <a:lnSpc>
                <a:spcPts val="4707"/>
              </a:lnSpc>
              <a:spcBef>
                <a:spcPct val="0"/>
              </a:spcBef>
            </a:pPr>
            <a:r>
              <a:rPr lang="en-US" sz="3922">
                <a:solidFill>
                  <a:srgbClr val="2B2B2B"/>
                </a:solidFill>
                <a:latin typeface="Agrandir"/>
                <a:ea typeface="Agrandir"/>
                <a:cs typeface="Agrandir"/>
                <a:sym typeface="Agrandir"/>
              </a:rPr>
              <a:t>Create a data processing pipeline that consistently performs outlier removal, imputation, and feature engineering for all data sources.</a:t>
            </a:r>
          </a:p>
        </p:txBody>
      </p:sp>
      <p:pic>
        <p:nvPicPr>
          <p:cNvPr id="4" name="Picture 4"/>
          <p:cNvPicPr>
            <a:picLocks noChangeAspect="1"/>
          </p:cNvPicPr>
          <p:nvPr/>
        </p:nvPicPr>
        <p:blipFill>
          <a:blip r:embed="rId5">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6">
            <a:alphaModFix amt="25000"/>
          </a:blip>
          <a:srcRect/>
          <a:stretch>
            <a:fillRect/>
          </a:stretch>
        </p:blipFill>
        <p:spPr>
          <a:xfrm rot="-1644077">
            <a:off x="16162301" y="-1063836"/>
            <a:ext cx="5468057" cy="6108036"/>
          </a:xfrm>
          <a:prstGeom prst="rect">
            <a:avLst/>
          </a:prstGeom>
        </p:spPr>
      </p:pic>
      <p:pic>
        <p:nvPicPr>
          <p:cNvPr id="11" name="Audio 10">
            <a:hlinkClick r:id="" action="ppaction://media"/>
            <a:extLst>
              <a:ext uri="{FF2B5EF4-FFF2-40B4-BE49-F238E27FC236}">
                <a16:creationId xmlns:a16="http://schemas.microsoft.com/office/drawing/2014/main" id="{AE4965E0-B126-1E44-0146-10BA4EF141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94"/>
    </mc:Choice>
    <mc:Fallback>
      <p:transition spd="slow" advTm="33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41506" y="147236"/>
            <a:ext cx="17604988" cy="2124075"/>
          </a:xfrm>
          <a:prstGeom prst="rect">
            <a:avLst/>
          </a:prstGeom>
        </p:spPr>
        <p:txBody>
          <a:bodyPr lIns="0" tIns="0" rIns="0" bIns="0" rtlCol="0" anchor="t">
            <a:spAutoFit/>
          </a:bodyPr>
          <a:lstStyle/>
          <a:p>
            <a:pPr algn="l">
              <a:lnSpc>
                <a:spcPts val="6216"/>
              </a:lnSpc>
            </a:pPr>
            <a:r>
              <a:rPr lang="en-US" sz="5180" b="1">
                <a:solidFill>
                  <a:srgbClr val="2B2B2B"/>
                </a:solidFill>
                <a:latin typeface="Agrandir Bold"/>
                <a:ea typeface="Agrandir Bold"/>
                <a:cs typeface="Agrandir Bold"/>
                <a:sym typeface="Agrandir Bold"/>
              </a:rPr>
              <a:t>Modelling Pipeline</a:t>
            </a:r>
            <a:r>
              <a:rPr lang="en-US" sz="5180">
                <a:solidFill>
                  <a:srgbClr val="2B2B2B"/>
                </a:solidFill>
                <a:latin typeface="Agrandir"/>
                <a:ea typeface="Agrandir"/>
                <a:cs typeface="Agrandir"/>
                <a:sym typeface="Agrandir"/>
              </a:rPr>
              <a:t> :</a:t>
            </a:r>
          </a:p>
          <a:p>
            <a:pPr marL="0" lvl="0" indent="0" algn="l">
              <a:lnSpc>
                <a:spcPts val="4655"/>
              </a:lnSpc>
              <a:spcBef>
                <a:spcPct val="0"/>
              </a:spcBef>
            </a:pPr>
            <a:r>
              <a:rPr lang="en-US" sz="3879">
                <a:solidFill>
                  <a:srgbClr val="2B2B2B"/>
                </a:solidFill>
                <a:latin typeface="Agrandir"/>
                <a:ea typeface="Agrandir"/>
                <a:cs typeface="Agrandir"/>
                <a:sym typeface="Agrandir"/>
              </a:rPr>
              <a:t>Now lets go through the workflow, showing the sequential stages and tools used for data processing, model building, and deployment.</a:t>
            </a:r>
          </a:p>
        </p:txBody>
      </p:sp>
      <p:pic>
        <p:nvPicPr>
          <p:cNvPr id="3" name="Picture 3"/>
          <p:cNvPicPr>
            <a:picLocks noChangeAspect="1"/>
          </p:cNvPicPr>
          <p:nvPr/>
        </p:nvPicPr>
        <p:blipFill>
          <a:blip r:embed="rId4">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5">
            <a:alphaModFix amt="50000"/>
          </a:blip>
          <a:srcRect/>
          <a:stretch>
            <a:fillRect/>
          </a:stretch>
        </p:blipFill>
        <p:spPr>
          <a:xfrm rot="9720163">
            <a:off x="12600387" y="-3298660"/>
            <a:ext cx="8670039" cy="8654721"/>
          </a:xfrm>
          <a:prstGeom prst="rect">
            <a:avLst/>
          </a:prstGeom>
        </p:spPr>
      </p:pic>
      <p:sp>
        <p:nvSpPr>
          <p:cNvPr id="5" name="TextBox 5"/>
          <p:cNvSpPr txBox="1"/>
          <p:nvPr/>
        </p:nvSpPr>
        <p:spPr>
          <a:xfrm>
            <a:off x="341506" y="2204636"/>
            <a:ext cx="17946494" cy="8266938"/>
          </a:xfrm>
          <a:prstGeom prst="rect">
            <a:avLst/>
          </a:prstGeom>
        </p:spPr>
        <p:txBody>
          <a:bodyPr lIns="0" tIns="0" rIns="0" bIns="0" rtlCol="0" anchor="t">
            <a:spAutoFit/>
          </a:bodyPr>
          <a:lstStyle/>
          <a:p>
            <a:pPr algn="l">
              <a:lnSpc>
                <a:spcPts val="4732"/>
              </a:lnSpc>
            </a:pPr>
            <a:r>
              <a:rPr lang="en-US" sz="3380" b="1">
                <a:solidFill>
                  <a:srgbClr val="2B2B2B"/>
                </a:solidFill>
                <a:latin typeface="Canva Sans Bold"/>
                <a:ea typeface="Canva Sans Bold"/>
                <a:cs typeface="Canva Sans Bold"/>
                <a:sym typeface="Canva Sans Bold"/>
              </a:rPr>
              <a:t>1. Data Source</a:t>
            </a:r>
          </a:p>
          <a:p>
            <a:pPr algn="l">
              <a:lnSpc>
                <a:spcPts val="4732"/>
              </a:lnSpc>
            </a:pPr>
            <a:r>
              <a:rPr lang="en-US" sz="3380">
                <a:solidFill>
                  <a:srgbClr val="2B2B2B"/>
                </a:solidFill>
                <a:latin typeface="Canva Sans"/>
                <a:ea typeface="Canva Sans"/>
                <a:cs typeface="Canva Sans"/>
                <a:sym typeface="Canva Sans"/>
              </a:rPr>
              <a:t>   - Kaggle and CSV files: The data originates from external sources like Kaggle datasets or locally stored CSV files.</a:t>
            </a:r>
          </a:p>
          <a:p>
            <a:pPr algn="l">
              <a:lnSpc>
                <a:spcPts val="4732"/>
              </a:lnSpc>
            </a:pPr>
            <a:r>
              <a:rPr lang="en-US" sz="3380">
                <a:solidFill>
                  <a:srgbClr val="2B2B2B"/>
                </a:solidFill>
                <a:latin typeface="Canva Sans"/>
                <a:ea typeface="Canva Sans"/>
                <a:cs typeface="Canva Sans"/>
                <a:sym typeface="Canva Sans"/>
              </a:rPr>
              <a:t> </a:t>
            </a:r>
            <a:r>
              <a:rPr lang="en-US" sz="3380" b="1">
                <a:solidFill>
                  <a:srgbClr val="2B2B2B"/>
                </a:solidFill>
                <a:latin typeface="Canva Sans Bold"/>
                <a:ea typeface="Canva Sans Bold"/>
                <a:cs typeface="Canva Sans Bold"/>
                <a:sym typeface="Canva Sans Bold"/>
              </a:rPr>
              <a:t>2. Data Storage</a:t>
            </a:r>
          </a:p>
          <a:p>
            <a:pPr algn="l">
              <a:lnSpc>
                <a:spcPts val="4732"/>
              </a:lnSpc>
            </a:pPr>
            <a:r>
              <a:rPr lang="en-US" sz="3380">
                <a:solidFill>
                  <a:srgbClr val="2B2B2B"/>
                </a:solidFill>
                <a:latin typeface="Canva Sans"/>
                <a:ea typeface="Canva Sans"/>
                <a:cs typeface="Canva Sans"/>
                <a:sym typeface="Canva Sans"/>
              </a:rPr>
              <a:t>   - GitHub: Acts as the repository to store, version, and manage the code and data, providing a centralized storage.</a:t>
            </a:r>
          </a:p>
          <a:p>
            <a:pPr algn="l">
              <a:lnSpc>
                <a:spcPts val="4732"/>
              </a:lnSpc>
            </a:pPr>
            <a:r>
              <a:rPr lang="en-US" sz="3380" b="1">
                <a:solidFill>
                  <a:srgbClr val="2B2B2B"/>
                </a:solidFill>
                <a:latin typeface="Canva Sans Bold"/>
                <a:ea typeface="Canva Sans Bold"/>
                <a:cs typeface="Canva Sans Bold"/>
                <a:sym typeface="Canva Sans Bold"/>
              </a:rPr>
              <a:t>3. Extract &amp; Load</a:t>
            </a:r>
          </a:p>
          <a:p>
            <a:pPr algn="l">
              <a:lnSpc>
                <a:spcPts val="4732"/>
              </a:lnSpc>
            </a:pPr>
            <a:r>
              <a:rPr lang="en-US" sz="3380">
                <a:solidFill>
                  <a:srgbClr val="2B2B2B"/>
                </a:solidFill>
                <a:latin typeface="Canva Sans"/>
                <a:ea typeface="Canva Sans"/>
                <a:cs typeface="Canva Sans"/>
                <a:sym typeface="Canva Sans"/>
              </a:rPr>
              <a:t>   -Jupyter Notebook and VS Code: These tools are used for loading and managing the data. They serve as Integrated Development Environments (IDEs) where the code for data extraction, loading, and processing is written and executed.</a:t>
            </a:r>
          </a:p>
          <a:p>
            <a:pPr algn="l">
              <a:lnSpc>
                <a:spcPts val="4732"/>
              </a:lnSpc>
            </a:pPr>
            <a:r>
              <a:rPr lang="en-US" sz="3380" b="1">
                <a:solidFill>
                  <a:srgbClr val="2B2B2B"/>
                </a:solidFill>
                <a:latin typeface="Canva Sans Bold"/>
                <a:ea typeface="Canva Sans Bold"/>
                <a:cs typeface="Canva Sans Bold"/>
                <a:sym typeface="Canva Sans Bold"/>
              </a:rPr>
              <a:t>4. Data Preprocessing</a:t>
            </a:r>
          </a:p>
          <a:p>
            <a:pPr algn="l">
              <a:lnSpc>
                <a:spcPts val="4732"/>
              </a:lnSpc>
            </a:pPr>
            <a:r>
              <a:rPr lang="en-US" sz="3380">
                <a:solidFill>
                  <a:srgbClr val="2B2B2B"/>
                </a:solidFill>
                <a:latin typeface="Canva Sans"/>
                <a:ea typeface="Canva Sans"/>
                <a:cs typeface="Canva Sans"/>
                <a:sym typeface="Canva Sans"/>
              </a:rPr>
              <a:t>   -Python with libraries like NumPy and Pandas: This stage involves cleaning, transforming, and preparing the data for analysis.</a:t>
            </a:r>
          </a:p>
          <a:p>
            <a:pPr algn="l">
              <a:lnSpc>
                <a:spcPts val="3752"/>
              </a:lnSpc>
            </a:pPr>
            <a:endParaRPr lang="en-US" sz="3380">
              <a:solidFill>
                <a:srgbClr val="2B2B2B"/>
              </a:solidFill>
              <a:latin typeface="Canva Sans"/>
              <a:ea typeface="Canva Sans"/>
              <a:cs typeface="Canva Sans"/>
              <a:sym typeface="Canva Sans"/>
            </a:endParaRPr>
          </a:p>
        </p:txBody>
      </p:sp>
      <p:pic>
        <p:nvPicPr>
          <p:cNvPr id="7" name="Audio 6">
            <a:hlinkClick r:id="" action="ppaction://media"/>
            <a:extLst>
              <a:ext uri="{FF2B5EF4-FFF2-40B4-BE49-F238E27FC236}">
                <a16:creationId xmlns:a16="http://schemas.microsoft.com/office/drawing/2014/main" id="{1F655C1B-4BDC-C7CB-7A99-74C3D52B9E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32"/>
    </mc:Choice>
    <mc:Fallback>
      <p:transition spd="slow" advTm="1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697</Words>
  <Application>Microsoft Office PowerPoint</Application>
  <PresentationFormat>Custom</PresentationFormat>
  <Paragraphs>75</Paragraphs>
  <Slides>11</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Agrandir Bold</vt:lpstr>
      <vt:lpstr>Canva Sans Bold</vt:lpstr>
      <vt:lpstr>Agrandir</vt:lpstr>
      <vt:lpstr>Arial</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Loan Eligibility System</dc:title>
  <cp:lastModifiedBy>mallikarjunareddy bandi</cp:lastModifiedBy>
  <cp:revision>2</cp:revision>
  <dcterms:created xsi:type="dcterms:W3CDTF">2006-08-16T00:00:00Z</dcterms:created>
  <dcterms:modified xsi:type="dcterms:W3CDTF">2024-10-14T03:18:54Z</dcterms:modified>
  <dc:identifier>DAGTfvGEjG4</dc:identifier>
</cp:coreProperties>
</file>